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sldIdLst>
    <p:sldId id="280" r:id="rId2"/>
    <p:sldId id="257" r:id="rId3"/>
    <p:sldId id="258" r:id="rId4"/>
    <p:sldId id="310" r:id="rId5"/>
    <p:sldId id="308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o Sun (SW-GPU)" initials="TS(" lastIdx="1" clrIdx="0">
    <p:extLst>
      <p:ext uri="{19B8F6BF-5375-455C-9EA6-DF929625EA0E}">
        <p15:presenceInfo xmlns:p15="http://schemas.microsoft.com/office/powerpoint/2012/main" userId="S::tasun@nvidia.com::5b2c0ec2-cd93-46d1-be7e-640669a493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9953" autoAdjust="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BE13D-0101-40C5-80FD-954F47247323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8CD14-722C-4EE4-A90A-5460FFFE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7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31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3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67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55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6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8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15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5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86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98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8CD14-722C-4EE4-A90A-5460FFFE17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6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AF82-B48F-4E71-A47E-AA77951F18C9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5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7BB51-328F-4700-9AD7-14FE92910A5C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9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735B-C78C-4DA5-B491-B03670A7B494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337783"/>
            <a:ext cx="2743200" cy="365125"/>
          </a:xfrm>
        </p:spPr>
        <p:txBody>
          <a:bodyPr/>
          <a:lstStyle/>
          <a:p>
            <a:fld id="{B28D4741-C642-4865-AE09-D101E32905D9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672167" y="6310314"/>
            <a:ext cx="59267" cy="46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325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D4741-C642-4865-AE09-D101E32905D9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pPr/>
              <a:t>‹#›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1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D8F3-F3E7-44C5-B455-53AF43E73F0C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9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93A5-F9D1-4C32-93D5-8BAB33A06EAB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39D3-5186-4D24-80B5-C6A29E1397E3}" type="datetime1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3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FFD5-BE0D-40A4-8723-C161466949E2}" type="datetime1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2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E6C9-D6A9-44E4-8CB2-EEC4229A9E73}" type="datetime1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4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09F1-6618-4ABD-AE5D-FF08A1D7EA60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4F08-1D5F-4839-A944-3DB767835877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7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A89B6-82ED-4651-AFFC-AD5A5CFA7BCC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3EF49-5A99-459E-96EC-D8C8A6290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5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4001" y="1413709"/>
            <a:ext cx="9692671" cy="309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Investigation into Safe Reinforcement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with Autonomous Drive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Tao Sun</a:t>
            </a:r>
          </a:p>
          <a:p>
            <a:pPr algn="ctr"/>
            <a:endParaRPr 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04/29/2020</a:t>
            </a:r>
          </a:p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007" y="5426965"/>
            <a:ext cx="732644" cy="948912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64CBAFF-1328-4365-8FAC-7AE798FAB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3" y="5426964"/>
            <a:ext cx="1794189" cy="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0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200965" y="1364709"/>
            <a:ext cx="109505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Two: Complex Environment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Many continuous sharp turns with almost no straight 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Safety related information collected by random sampling and running well trained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linearly approximated safety layer trained with two fully connected layers, with 64 and 16 neurons respectively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 with Complex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28104-0B00-4720-99A6-218FD3FCD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96" y="2017533"/>
            <a:ext cx="3785646" cy="213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3A73F-89FC-4694-BD69-587AF46A7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45" y="2017533"/>
            <a:ext cx="2846408" cy="21348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F0397-4F99-4C8A-B89B-0585106426D7}"/>
              </a:ext>
            </a:extLst>
          </p:cNvPr>
          <p:cNvSpPr txBox="1"/>
          <p:nvPr/>
        </p:nvSpPr>
        <p:spPr>
          <a:xfrm>
            <a:off x="3233297" y="4152339"/>
            <a:ext cx="59106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Lane Environment                 Front Camera Image</a:t>
            </a:r>
          </a:p>
        </p:txBody>
      </p:sp>
    </p:spTree>
    <p:extLst>
      <p:ext uri="{BB962C8B-B14F-4D97-AF65-F5344CB8AC3E}">
        <p14:creationId xmlns:p14="http://schemas.microsoft.com/office/powerpoint/2010/main" val="203354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200965" y="1364709"/>
            <a:ext cx="117900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Two: Results – Gif Image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Safety-Layer push back is not enough for the car to go through the sharp turn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 with Complex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F0397-4F99-4C8A-B89B-0585106426D7}"/>
              </a:ext>
            </a:extLst>
          </p:cNvPr>
          <p:cNvSpPr txBox="1"/>
          <p:nvPr/>
        </p:nvSpPr>
        <p:spPr>
          <a:xfrm>
            <a:off x="2993509" y="4608385"/>
            <a:ext cx="8441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Safety Layer                                            Sharp Turn 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C66F1-4323-4435-ABC8-2446C357A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83" y="1931042"/>
            <a:ext cx="5158705" cy="2677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ED5D0-B546-4466-B3AD-DBCE2CD1A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94" y="1752693"/>
            <a:ext cx="4476190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200965" y="1364709"/>
            <a:ext cx="117900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Two: Results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training process with Safety Layer still has many safety violations, although slightly fewer than the case without Safety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 with Complex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FBBBF-8C5D-4271-A285-33283C01B914}"/>
              </a:ext>
            </a:extLst>
          </p:cNvPr>
          <p:cNvSpPr txBox="1"/>
          <p:nvPr/>
        </p:nvSpPr>
        <p:spPr>
          <a:xfrm>
            <a:off x="2972490" y="4706566"/>
            <a:ext cx="689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Discounted reward                                  Number of Safety Violations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32EA6-5C2C-484D-A04E-2349397EA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3" r="7032"/>
          <a:stretch/>
        </p:blipFill>
        <p:spPr>
          <a:xfrm>
            <a:off x="1902372" y="1818976"/>
            <a:ext cx="3912476" cy="2887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5BC17-54A9-4BE5-95AA-C22BA13D3F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2" r="7032"/>
          <a:stretch/>
        </p:blipFill>
        <p:spPr>
          <a:xfrm>
            <a:off x="5964621" y="1818976"/>
            <a:ext cx="4017579" cy="2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8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147931" y="1122973"/>
            <a:ext cx="117900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approximation might be needed for complex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approximation to describe the safety signal with neural networks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Revise the proposed action: quadratically constraint quadratic programming (QCQP)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close form solution available for QCQP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suggest-and-improve heuristics to solve approximately [Park &amp; Boyd, 2017]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problem is not solvable, use the originally proposed action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 with Complex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A8B0A-21CB-459D-9D42-5B5C714AE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92" y="3344729"/>
            <a:ext cx="3549078" cy="1279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8663F-A0CA-4495-A86A-DEE4564DC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089" y="1985341"/>
            <a:ext cx="6443673" cy="806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46ACCA-DBE9-4A85-9855-56071A083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41" y="3520915"/>
            <a:ext cx="5451780" cy="10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200965" y="1364709"/>
            <a:ext cx="117900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Two: Results with quadratic approximation for safety signal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quadratic approximation gives even worse results concerning safety violations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Possibly caused by QCQP not always solvable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 with Complex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FBBBF-8C5D-4271-A285-33283C01B914}"/>
              </a:ext>
            </a:extLst>
          </p:cNvPr>
          <p:cNvSpPr txBox="1"/>
          <p:nvPr/>
        </p:nvSpPr>
        <p:spPr>
          <a:xfrm>
            <a:off x="2804325" y="4527888"/>
            <a:ext cx="689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Discounted reward                                  Number of Safety Violations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5264A-B649-4FE5-A70F-4F3E324DD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2" r="7032"/>
          <a:stretch/>
        </p:blipFill>
        <p:spPr>
          <a:xfrm>
            <a:off x="1902372" y="1864820"/>
            <a:ext cx="3572810" cy="2623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400F7-9BF7-4C77-9423-BCEDF3875E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1" r="7032"/>
          <a:stretch/>
        </p:blipFill>
        <p:spPr>
          <a:xfrm>
            <a:off x="6095999" y="1864818"/>
            <a:ext cx="3591713" cy="26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06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D2873-9BBA-42FA-98E1-17DDEFC1340D}"/>
              </a:ext>
            </a:extLst>
          </p:cNvPr>
          <p:cNvSpPr txBox="1"/>
          <p:nvPr/>
        </p:nvSpPr>
        <p:spPr>
          <a:xfrm>
            <a:off x="200965" y="1364709"/>
            <a:ext cx="117900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the Safety Layer approach to ensure safety for reinforcement learning applied to autonomous drive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Linear approximated safety layer works to some extent for simple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Linear approximated safety layer does not work well for complex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Quadratic approximated safety layer is proposed, and works badly for complex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Things to be considered for safe reinforcement learning with autonomous drive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Concerning safety layer approach, it is necessary to collect safety signal data representatively and comprehensively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More effort should be put into reinforcement learning algorithms, such as reward function design, policy optimization and so 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4241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9946" y="1683658"/>
            <a:ext cx="69581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Methods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Results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1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(RL)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4C6AE-9BE7-437A-90C1-73AE98EF8717}"/>
              </a:ext>
            </a:extLst>
          </p:cNvPr>
          <p:cNvSpPr txBox="1"/>
          <p:nvPr/>
        </p:nvSpPr>
        <p:spPr>
          <a:xfrm>
            <a:off x="147931" y="873184"/>
            <a:ext cx="117900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at Deep Learning Age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in Atari Games, Go Games, Robotics,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Limited Practice in Safety-Critical Applications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Drive, Datacenter Cooling,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Unsafe exploration at the initial stage of RL algorithms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Serious outcomes might be (e.g. car accidents)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FA56D-B7FE-4F28-9A99-C57E2CB5D1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86" y="1797273"/>
            <a:ext cx="3400029" cy="1944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9D319-94D1-4860-ACCC-4632FBB62A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36" y="1797273"/>
            <a:ext cx="1724062" cy="1822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DA15F5-8FBB-4DA4-B2E9-03FBAEBBF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057" y="1789390"/>
            <a:ext cx="1821770" cy="1829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F38491-7EFE-4D39-AAD6-ED2CE07797BE}"/>
              </a:ext>
            </a:extLst>
          </p:cNvPr>
          <p:cNvSpPr txBox="1"/>
          <p:nvPr/>
        </p:nvSpPr>
        <p:spPr>
          <a:xfrm>
            <a:off x="2428576" y="3749995"/>
            <a:ext cx="88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Mnih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Nature, 2015             Silver et al. Nature, 2016         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Kober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IJRR, 2013</a:t>
            </a:r>
          </a:p>
        </p:txBody>
      </p:sp>
    </p:spTree>
    <p:extLst>
      <p:ext uri="{BB962C8B-B14F-4D97-AF65-F5344CB8AC3E}">
        <p14:creationId xmlns:p14="http://schemas.microsoft.com/office/powerpoint/2010/main" val="30906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236831" y="1223694"/>
            <a:ext cx="117900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 Model-based RL 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Berkenkamp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NIPS, 2017]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results for stability guarantee based on Lyapunov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prior knowledge about the physical system (model-based)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Lipschitz continuity conditions might not always true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Policy Optimization 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Achiam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ICML, 2017]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policy with a trust-region policy gradient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iteration projects the policy to a safe feasibility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safety constraints in expectation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 Exploration in Continuous Action Spaces 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2018]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linearly approximated Safety Layer to predict the “safety signal”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 form solution and simple implementation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on simple games and achieved zero safety violations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C157C-ABC9-411B-9671-B3908A4DBD00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</a:t>
            </a:r>
          </a:p>
        </p:txBody>
      </p:sp>
    </p:spTree>
    <p:extLst>
      <p:ext uri="{BB962C8B-B14F-4D97-AF65-F5344CB8AC3E}">
        <p14:creationId xmlns:p14="http://schemas.microsoft.com/office/powerpoint/2010/main" val="384040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147931" y="1301651"/>
            <a:ext cx="117900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Drive in A Day [Kendall et al. 2018]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First end-to-end application of deep RL in autonomous drive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Variational auto-encoder (VAE) to extract the image features  fast 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Practical implementation with Donkey Car simulator [Raffin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Sokolkov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github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2019]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Drive using RL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916E1-EE8E-4596-B841-C5ACD7E7E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17" y="1869967"/>
            <a:ext cx="3880163" cy="2549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AB994-3430-4403-8A95-039040555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97" y="1869967"/>
            <a:ext cx="4811110" cy="24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3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147931" y="839196"/>
            <a:ext cx="1179006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 Exploration in Continuous Action Spaces 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2018]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approximation to describe the safety signal with a neural network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s,w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Revise the proposed action not to violate the safety constraint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form solution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Layer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A8B0A-21CB-459D-9D42-5B5C714AE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92" y="3060952"/>
            <a:ext cx="3549078" cy="1279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D1111-0623-4CA9-A5DC-81E695BB4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93" y="1704393"/>
            <a:ext cx="5234901" cy="920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F0D2C-D14F-4174-99AD-3596EEFD8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42" y="3092831"/>
            <a:ext cx="4049966" cy="1058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9C76B9-85F5-4C7A-B0BE-6DDBE36FA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42" y="4693129"/>
            <a:ext cx="4679895" cy="14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0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147931" y="1301651"/>
            <a:ext cx="114449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One: Simple Environment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Most of the lane is straight, with very infrequent smooth turns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Safety signal (the car’s max deviation off the lane) information collected by random sampling and running partially trained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linearly approximated safety layer trained with two fully connected layers, with 64 and 16 neurons respectively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One with Simple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9A09A-6AB6-43EF-B26F-98172292D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4" y="2060582"/>
            <a:ext cx="3647091" cy="2054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70D2B-F0E4-4B6C-992C-8DDB4EEA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60" y="2060582"/>
            <a:ext cx="2739597" cy="2054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17BB62-DECF-4C7A-B661-BAE6766927D8}"/>
              </a:ext>
            </a:extLst>
          </p:cNvPr>
          <p:cNvSpPr txBox="1"/>
          <p:nvPr/>
        </p:nvSpPr>
        <p:spPr>
          <a:xfrm>
            <a:off x="3411989" y="4115280"/>
            <a:ext cx="59106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Lane Environment                 Front Camera Image</a:t>
            </a:r>
          </a:p>
        </p:txBody>
      </p:sp>
    </p:spTree>
    <p:extLst>
      <p:ext uri="{BB962C8B-B14F-4D97-AF65-F5344CB8AC3E}">
        <p14:creationId xmlns:p14="http://schemas.microsoft.com/office/powerpoint/2010/main" val="398943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200965" y="1364709"/>
            <a:ext cx="117900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One: Results – Gif Images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safety layer would push the car back to the lane when it is about to violate the boundary, thus safety is ensured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One with Simple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DA642-150A-4453-8312-7B94A14DA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33" y="1903955"/>
            <a:ext cx="4573751" cy="2373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5FBBBF-8C5D-4271-A285-33283C01B914}"/>
              </a:ext>
            </a:extLst>
          </p:cNvPr>
          <p:cNvSpPr txBox="1"/>
          <p:nvPr/>
        </p:nvSpPr>
        <p:spPr>
          <a:xfrm>
            <a:off x="2108707" y="4354537"/>
            <a:ext cx="8497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Safety Layer                                      With Safety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95D94-3F38-43CC-9CE2-F118DBA76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17" y="1903956"/>
            <a:ext cx="4573751" cy="23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3EF49-5A99-459E-96EC-D8C8A6290D6C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AB76-A591-470E-8D74-2EFDD00F5DB2}"/>
              </a:ext>
            </a:extLst>
          </p:cNvPr>
          <p:cNvSpPr txBox="1"/>
          <p:nvPr/>
        </p:nvSpPr>
        <p:spPr>
          <a:xfrm>
            <a:off x="200965" y="1364709"/>
            <a:ext cx="117900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One: Results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Many safety violations at the initial training stage without the Safety Layer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Zero safety violations at the initial training stage with the Safety Layer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Positive lambda’s at the beginning shows the effect of the Safety Layer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C7817-2D9A-45D3-A403-6488B7A3D571}"/>
              </a:ext>
            </a:extLst>
          </p:cNvPr>
          <p:cNvSpPr txBox="1"/>
          <p:nvPr/>
        </p:nvSpPr>
        <p:spPr>
          <a:xfrm>
            <a:off x="236831" y="219458"/>
            <a:ext cx="876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One with Simple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FBBBF-8C5D-4271-A285-33283C01B914}"/>
              </a:ext>
            </a:extLst>
          </p:cNvPr>
          <p:cNvSpPr txBox="1"/>
          <p:nvPr/>
        </p:nvSpPr>
        <p:spPr>
          <a:xfrm>
            <a:off x="1824927" y="4337234"/>
            <a:ext cx="952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Discounted reward                       Number of Safety Violations                        Value of Lambda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18E0-8EF9-43E6-B0C3-C4ADE271F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9" r="6639"/>
          <a:stretch/>
        </p:blipFill>
        <p:spPr>
          <a:xfrm>
            <a:off x="840826" y="1838635"/>
            <a:ext cx="3489434" cy="2548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D0A2A-A983-48F9-A5D0-7A8E56112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" t="10189" r="8333"/>
          <a:stretch/>
        </p:blipFill>
        <p:spPr>
          <a:xfrm>
            <a:off x="4556347" y="1840029"/>
            <a:ext cx="3363310" cy="2579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3E4C3B-063D-4674-87BA-F9B782C25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743" y="1654070"/>
            <a:ext cx="3600623" cy="27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1646</TotalTime>
  <Words>878</Words>
  <Application>Microsoft Office PowerPoint</Application>
  <PresentationFormat>Widescreen</PresentationFormat>
  <Paragraphs>217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Sun</dc:creator>
  <cp:lastModifiedBy>Tao</cp:lastModifiedBy>
  <cp:revision>218</cp:revision>
  <dcterms:created xsi:type="dcterms:W3CDTF">2016-03-18T09:11:23Z</dcterms:created>
  <dcterms:modified xsi:type="dcterms:W3CDTF">2020-11-24T12:39:05Z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tasun@nvidia.com</vt:lpwstr>
  </property>
  <property fmtid="{D5CDD505-2E9C-101B-9397-08002B2CF9AE}" pid="5" name="MSIP_Label_6b558183-044c-4105-8d9c-cea02a2a3d86_SetDate">
    <vt:lpwstr>2019-04-29T22:06:59.5348711Z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</Properties>
</file>